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6" r:id="rId5"/>
    <p:sldId id="308" r:id="rId6"/>
    <p:sldId id="309" r:id="rId7"/>
    <p:sldId id="310" r:id="rId8"/>
    <p:sldId id="311" r:id="rId9"/>
    <p:sldId id="296" r:id="rId10"/>
    <p:sldId id="312" r:id="rId11"/>
    <p:sldId id="297" r:id="rId12"/>
    <p:sldId id="313" r:id="rId13"/>
    <p:sldId id="314" r:id="rId14"/>
    <p:sldId id="316" r:id="rId15"/>
    <p:sldId id="315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295" r:id="rId27"/>
    <p:sldId id="32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Ristanovic" initials="JR" lastIdx="1" clrIdx="0">
    <p:extLst>
      <p:ext uri="{19B8F6BF-5375-455C-9EA6-DF929625EA0E}">
        <p15:presenceInfo xmlns:p15="http://schemas.microsoft.com/office/powerpoint/2012/main" userId="79b6412663e5ea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A5A"/>
    <a:srgbClr val="65B5A0"/>
    <a:srgbClr val="D83773"/>
    <a:srgbClr val="E99730"/>
    <a:srgbClr val="3083C5"/>
    <a:srgbClr val="161730"/>
    <a:srgbClr val="55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0" autoAdjust="0"/>
    <p:restoredTop sz="94377"/>
  </p:normalViewPr>
  <p:slideViewPr>
    <p:cSldViewPr snapToGrid="0" snapToObjects="1">
      <p:cViewPr varScale="1">
        <p:scale>
          <a:sx n="120" d="100"/>
          <a:sy n="120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0541C-B70B-6F73-45AE-675E8106E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23B48-5FCA-B3CC-F372-945026B5B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5BA0-69E5-4C9F-A640-AF4A2636599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CB911-66C0-1F10-0237-24482D256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3092-E423-1D12-3668-162C94DF1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AE9-B250-43E8-B06D-7C0A40C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1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55EA-61CB-42B1-B715-7DBFEBB7586D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E97C-6286-441D-B018-6E2A376F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82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0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14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72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15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849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06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17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253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18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75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19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40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20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14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21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1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4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65308-FD3E-E9EF-B892-73D6262EC1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7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4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8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55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9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7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10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3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11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65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30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824AD-CBB8-36B9-90B4-45A2D72C7151}"/>
              </a:ext>
            </a:extLst>
          </p:cNvPr>
          <p:cNvSpPr/>
          <p:nvPr userDrawn="1"/>
        </p:nvSpPr>
        <p:spPr>
          <a:xfrm>
            <a:off x="-24000" y="-69547"/>
            <a:ext cx="12240000" cy="5541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ACEB6-EAE6-8D37-1C7F-75765FE6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214" t="-1527" r="38065" b="-1494"/>
          <a:stretch/>
        </p:blipFill>
        <p:spPr>
          <a:xfrm rot="16200000">
            <a:off x="6898215" y="538886"/>
            <a:ext cx="5549648" cy="4332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20C-1A35-D625-8D30-989EDCC68F16}"/>
              </a:ext>
            </a:extLst>
          </p:cNvPr>
          <p:cNvSpPr/>
          <p:nvPr userDrawn="1"/>
        </p:nvSpPr>
        <p:spPr>
          <a:xfrm>
            <a:off x="838200" y="4084846"/>
            <a:ext cx="2199968" cy="584775"/>
          </a:xfrm>
          <a:prstGeom prst="rect">
            <a:avLst/>
          </a:prstGeom>
          <a:solidFill>
            <a:srgbClr val="55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66560-71C4-1696-2436-85BCB0261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906587"/>
            <a:ext cx="2835442" cy="52792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309FB6-9CFA-9784-9B30-ED952792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4E1A2BA-1F18-7C1A-D697-E8DFEDE08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Subheading style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7AB0870-24A1-9129-746F-B2BF9CD3B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220" y="4192567"/>
            <a:ext cx="198592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00/00/0000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7884F-6275-1A9A-6912-D0DDAFF12D1E}"/>
              </a:ext>
            </a:extLst>
          </p:cNvPr>
          <p:cNvSpPr txBox="1"/>
          <p:nvPr userDrawn="1"/>
        </p:nvSpPr>
        <p:spPr>
          <a:xfrm>
            <a:off x="750319" y="5618212"/>
            <a:ext cx="118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23998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5AEA-796E-DC0C-CBDD-6A25485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CDAF9F-94F2-2807-7B93-A2CA44C19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3EC93-4624-5A89-12BD-9393E091A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C36C-93F5-04E4-EC70-6D5B85167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DA9E2-2D8F-951D-57B6-0C9D6BD2C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9F1A2-28D3-5AD1-1CC7-353A94B3F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8DA0944-8096-5DD1-716F-02961214D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51F32-5824-A80D-E1E6-E7DA1598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DA7EF-9527-A93E-7CAF-C9EA895900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3923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9791A-2568-F0F9-6D60-F7264110D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"/>
          <a:stretch/>
        </p:blipFill>
        <p:spPr>
          <a:xfrm>
            <a:off x="-99609" y="-82062"/>
            <a:ext cx="12315055" cy="7022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D3D1-88B4-A67E-7BD5-B654EE5C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94"/>
          <a:stretch/>
        </p:blipFill>
        <p:spPr>
          <a:xfrm>
            <a:off x="-99610" y="-82062"/>
            <a:ext cx="12316561" cy="7022124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593205-0838-A518-A4EC-DC49AAFE1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2" y="4391827"/>
            <a:ext cx="80109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HEADING STYLE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0833B78-4234-9140-BF2E-2EE5AB6104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5223791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subheading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FE28D-BD26-B798-3394-77F599635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3AA58-ED19-A191-8F15-FBD2BFE4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3E3F2-002A-E594-2AFD-FD3A34E6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7B4DED6-D3E4-6D3D-8C26-D28D0AD07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41AB22-3BC2-DDA5-9333-9075257E9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94338"/>
            <a:ext cx="105156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56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57824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END SLIDE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Additional content or 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prof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60408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638037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TRAINER PROFILES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639" y="2090645"/>
            <a:ext cx="494907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309B033-68E5-6B01-7F94-8E682E7CB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092" y="3032436"/>
            <a:ext cx="6255623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9B7-1D5F-D645-687E-F8EC7040B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5" y="1630117"/>
            <a:ext cx="1227929" cy="12003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42D08-F0F2-2263-B519-B0A7195E03E1}"/>
              </a:ext>
            </a:extLst>
          </p:cNvPr>
          <p:cNvSpPr txBox="1"/>
          <p:nvPr/>
        </p:nvSpPr>
        <p:spPr>
          <a:xfrm>
            <a:off x="725214" y="1397876"/>
            <a:ext cx="6053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3200" b="1" i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СТУДИЈЕ СЛУЧАЈА</a:t>
            </a:r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r-Cyrl-RS" sz="32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r>
              <a:rPr lang="sr-Cyrl-RS" sz="3200" b="1" dirty="0">
                <a:solidFill>
                  <a:schemeClr val="bg1"/>
                </a:solidFill>
                <a:ea typeface="Verdana" panose="020B0604030504040204" pitchFamily="34" charset="0"/>
              </a:rPr>
              <a:t>УПРАВЉАЊЕ ПОСТУПКОМ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6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592924"/>
            <a:ext cx="11067690" cy="3646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-Имовина свих друштава није физички одвојена и налази се на истој парцели;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24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-У објектима, осим друштва 7 које је физички одвојено, сва друштва имају процентуално учешће у власништву (пример: у објекту А, друштво 1 има 30% удела, друштво 3 има 20% удела, друштво 6 има 50% удела);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24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-Опрема, алат и инвентар, залихе и остала покретна имовина такође није одвојена (у једном магацину налази се покретна имовина скоро свих друштава);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Чињенице - сазнања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874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592924"/>
            <a:ext cx="11067690" cy="4539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-Земљиште на парцели је у својини Републике Србије са правом коришћења матичног друштва Х. Ради се о парцели површине од око 40 ха;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24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-Самозаштиту укупне имовине је организовало матично друштво Х и исто има обавезу плаћања према радницима ангажованим на самозаштити;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24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-Стечајни управници друштава у којима је отворен стечајни поступак нису у стању да спрече улазак у круг фабрике лицима ангажованим у друштвима у којима стечајни поступак није отворен;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24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Чињенице - сазнања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98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592924"/>
            <a:ext cx="11067690" cy="3441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-У граду где се налази предметни холдинг (сва друштва), већ се проширила вест да је над појединим друштвима отворен стечајни поступак, те је расположење радника, бивших радника и осталих </a:t>
            </a:r>
            <a:r>
              <a:rPr lang="sr-Latn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stakeholder-a</a:t>
            </a: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 било веома напето. Још увек активни синдикати планирају протесте;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24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-Књиговодство свих друштава осим књиговодства друштва 8, налази се у истој просторији. Документација је распоређена по канцеларијама у оквиру управне зграде. Такође, пројектна документација се налази у просторијама управне зграде.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Чињенице - сазнања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71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659600"/>
            <a:ext cx="11010089" cy="383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u="sng" kern="0" dirty="0">
                <a:ea typeface="Calibri" panose="020F0502020204030204" pitchFamily="34" charset="0"/>
                <a:cs typeface="Times New Roman" panose="02020603050405020304" pitchFamily="18" charset="0"/>
              </a:rPr>
              <a:t>Обезбеђење имовине: </a:t>
            </a:r>
            <a:endParaRPr lang="sr-Latn-RS" sz="2400" u="sng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Самозаштиту укупне имовине је организовало матично друштво Х и исто има обавезу плаћања према радницима ангажованим на самозаштити. Ангажовани радници нису добро обављали свој посао јер нису били мотивисани. Одмах у старту условили су стечајног управника да ће оставити имовину необезбеђену уколико не буду ангажовани у даљем поступку. </a:t>
            </a:r>
            <a:endParaRPr lang="sr-Latn-RS" sz="24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Такође, стечајни управници друштава у којима је отворен стечајни поступак нису у стању да спрече улазак у круг фабрике лицима ангажованим у друштвима у којима стечајни поступак није отворен.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Уочени могући проблеми</a:t>
            </a:r>
          </a:p>
        </p:txBody>
      </p:sp>
    </p:spTree>
    <p:extLst>
      <p:ext uri="{BB962C8B-B14F-4D97-AF65-F5344CB8AC3E}">
        <p14:creationId xmlns:p14="http://schemas.microsoft.com/office/powerpoint/2010/main" val="318109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735596"/>
            <a:ext cx="11067690" cy="3251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u="sng" kern="0" dirty="0">
                <a:ea typeface="Calibri" panose="020F0502020204030204" pitchFamily="34" charset="0"/>
                <a:cs typeface="Times New Roman" panose="02020603050405020304" pitchFamily="18" charset="0"/>
              </a:rPr>
              <a:t>Књиговодство друштва</a:t>
            </a:r>
            <a:r>
              <a:rPr lang="ru-RU" sz="2400" u="sng" kern="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Књиговодство свих друштава осим књиговодства друштва 8, налази се у истој просторији. Документација је распоређена по канцеларијама у оквиру управне зграде. Такође, пројектна документација се налази у просторијама управне зграде.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u="sng" kern="0" dirty="0">
                <a:ea typeface="Calibri" panose="020F0502020204030204" pitchFamily="34" charset="0"/>
                <a:cs typeface="Times New Roman" panose="02020603050405020304" pitchFamily="18" charset="0"/>
              </a:rPr>
              <a:t>Осигурање имовине: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Имовина није била осигурана.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Уочени могући проблеми</a:t>
            </a:r>
          </a:p>
        </p:txBody>
      </p:sp>
    </p:spTree>
    <p:extLst>
      <p:ext uri="{BB962C8B-B14F-4D97-AF65-F5344CB8AC3E}">
        <p14:creationId xmlns:p14="http://schemas.microsoft.com/office/powerpoint/2010/main" val="370316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735596"/>
            <a:ext cx="11067690" cy="3646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u="sng" kern="0" dirty="0">
                <a:ea typeface="Calibri" panose="020F0502020204030204" pitchFamily="34" charset="0"/>
                <a:cs typeface="Times New Roman" panose="02020603050405020304" pitchFamily="18" charset="0"/>
              </a:rPr>
              <a:t>Проблем успостављања контроле над имовином и попис</a:t>
            </a: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Имовина свих друштава није физички одвојена и налази се на истој парцели. У већини објеката, сва друштва учествују у проценту.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Опрема, алат и инвентар, залихе и остала покретна имовина такође није одвојена (у једном магацину налази се покретна имовина скоро свих друштава).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Јавља се проблем идентификације и власништва сваке врсте имовине.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Такође, постоји покретна имовина која је отписана, не налази се у књиговодству а коју је такође потребно пописати јер има вредност. 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Уочени могући проблеми</a:t>
            </a:r>
          </a:p>
        </p:txBody>
      </p:sp>
    </p:spTree>
    <p:extLst>
      <p:ext uri="{BB962C8B-B14F-4D97-AF65-F5344CB8AC3E}">
        <p14:creationId xmlns:p14="http://schemas.microsoft.com/office/powerpoint/2010/main" val="1908676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735596"/>
            <a:ext cx="11067690" cy="383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u="sng" kern="0" dirty="0">
                <a:ea typeface="Calibri" panose="020F0502020204030204" pitchFamily="34" charset="0"/>
                <a:cs typeface="Times New Roman" panose="02020603050405020304" pitchFamily="18" charset="0"/>
              </a:rPr>
              <a:t>Неразграничена имовина</a:t>
            </a: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Земљиште на парцели је у својини Републике Србије са правом коришћења матичног друштва Х. Ради се о парцели површине од око 40 ха. Постоји елаборат о деобном билансу који није спроведен у катастру. Такође, елаборат је непрецизан.</a:t>
            </a: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 На основу пословних књига нејасно је власништво над имовином сваког појединачног друштва из система. Поред тога, власништво сваког друштва у већини објеката изражено је у процентима.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На крају, немогуће је продавати посебно свако друштво у стечају већ сва друштва продавати одједном јер чине функционалну целину. </a:t>
            </a:r>
            <a:endParaRPr lang="sr-Cyrl-RS" sz="24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Уочени могући проблеми</a:t>
            </a:r>
          </a:p>
        </p:txBody>
      </p:sp>
    </p:spTree>
    <p:extLst>
      <p:ext uri="{BB962C8B-B14F-4D97-AF65-F5344CB8AC3E}">
        <p14:creationId xmlns:p14="http://schemas.microsoft.com/office/powerpoint/2010/main" val="409500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566983"/>
            <a:ext cx="11067690" cy="443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u="sng" kern="0" dirty="0">
                <a:ea typeface="Calibri" panose="020F0502020204030204" pitchFamily="34" charset="0"/>
                <a:cs typeface="Times New Roman" panose="02020603050405020304" pitchFamily="18" charset="0"/>
              </a:rPr>
              <a:t>Расподела трошкова унутар холдинга</a:t>
            </a: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Сви заједнички трошкови фактурисани су матичном друштву иако је матично друштво учествовало са 7% вредности у укупној имовини свих друштава (обезбеђења, интернета, електричне енергије, комуналних трошкова,...)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sr-Cyrl-RS" sz="2400" u="sng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u="sng" kern="0" dirty="0">
                <a:ea typeface="Calibri" panose="020F0502020204030204" pitchFamily="34" charset="0"/>
                <a:cs typeface="Times New Roman" panose="02020603050405020304" pitchFamily="18" charset="0"/>
              </a:rPr>
              <a:t>Раширено незадовољство радника</a:t>
            </a: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У граду где се налази предметни холдинг (сва друштва), већ се проширила вест да је над појединим друштвима отворен стечајни поступак, те је расположење радника, бивших радника и осталих </a:t>
            </a:r>
            <a:r>
              <a:rPr lang="sr-Latn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stakeholder-a</a:t>
            </a: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 било веома напето. Још увек активни синдикати планирају протесте;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Уочени могући проблеми</a:t>
            </a:r>
          </a:p>
        </p:txBody>
      </p:sp>
    </p:spTree>
    <p:extLst>
      <p:ext uri="{BB962C8B-B14F-4D97-AF65-F5344CB8AC3E}">
        <p14:creationId xmlns:p14="http://schemas.microsoft.com/office/powerpoint/2010/main" val="1128873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317531"/>
            <a:ext cx="11067690" cy="4919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1. Самозаштита је формирана од запослених радника стечајног дужника. Алармних система није било. Донета је одлука да се у првим данима стечаја исти задрже до спровођења процедуре одабира професионалног </a:t>
            </a:r>
            <a:r>
              <a:rPr lang="ru-RU" sz="2400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обезбеђења</a:t>
            </a: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. Иако су радње стечајног управника транспарентне и у складу са законом, овде може доћи до конфликта између стечајног управника и већ постојећег обезбеђења, те би мудрији приступ био обелоданити поступак одабира професионалног обезбеђења тек након донете одлуке и прецизирања дана преузимања имовине друштва;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2. Одржан је састанак са стечајним управницима друштава у којима је отворен стечајни поступак и договорено је да се </a:t>
            </a:r>
            <a:r>
              <a:rPr lang="ru-RU" sz="2400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покрене поступак стечаја у осталим друштвима </a:t>
            </a: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(друштва 5 и 6), како би се успоставила контрола и спречио неовлашћени улазак у круг фабрике лицима ангажованим у друштвима у којима стечајни поступак није отворен;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Донете одлуке</a:t>
            </a:r>
          </a:p>
        </p:txBody>
      </p:sp>
    </p:spTree>
    <p:extLst>
      <p:ext uri="{BB962C8B-B14F-4D97-AF65-F5344CB8AC3E}">
        <p14:creationId xmlns:p14="http://schemas.microsoft.com/office/powerpoint/2010/main" val="1735239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317531"/>
            <a:ext cx="11067690" cy="4626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3. Одлучено је да се </a:t>
            </a:r>
            <a:r>
              <a:rPr lang="ru-RU" sz="2400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књиговодство друштва </a:t>
            </a: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премести у просторије генералног директора са рачунарима и електронским носиоцима података. Промењена је брава на канцеларији и записнички предати кључеви главном књиговођи и бившем генералном директору. На тај начин обезбеђена је лакша координација и спречавање преклапања активности, губитак времена и смањена могућност за грешке;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4. Обављен је разговор са </a:t>
            </a:r>
            <a:r>
              <a:rPr lang="ru-RU" sz="2400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друштвима за осигурање </a:t>
            </a: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која послују на територији стечајног дужника и прибављене понуде;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5. Са осталим стечајним дужницима и друштвима из система холдинга договорена је </a:t>
            </a:r>
            <a:r>
              <a:rPr lang="ru-RU" sz="2400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расподела трошкова по кључу </a:t>
            </a: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(учешће у укупној имовини по ЕФИ извештају). Трошкове ће сваког месеца префактурисати матично друштво Х;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Донете одлуке</a:t>
            </a:r>
          </a:p>
        </p:txBody>
      </p:sp>
    </p:spTree>
    <p:extLst>
      <p:ext uri="{BB962C8B-B14F-4D97-AF65-F5344CB8AC3E}">
        <p14:creationId xmlns:p14="http://schemas.microsoft.com/office/powerpoint/2010/main" val="335965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5359A4-329C-9376-1BC6-BB30D0E2A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59805"/>
            <a:ext cx="10515598" cy="364773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Отворен је стечајни поступак друштва Х. </a:t>
            </a:r>
            <a:endParaRPr lang="sr-Latn-RS" sz="2400" kern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Ради се о матичном друштву холдинга (холдинг се састоји од матичног друштва и 8 зависних друштава у којима матично друштво има 100% власништва у зависним друштвима).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У зависним друштвима 1,</a:t>
            </a:r>
            <a:r>
              <a:rPr lang="sr-Latn-RS" sz="2400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2, 3 i 4</a:t>
            </a:r>
            <a:r>
              <a:rPr lang="sr-Cyrl-RS" sz="2400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отворен је стечајни поступак истовремено када је отворен у матичном друштву;</a:t>
            </a:r>
          </a:p>
          <a:p>
            <a:endParaRPr lang="sr-Latn-R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8E20-3540-FA3E-FF17-E50247819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536897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Анализа случаја</a:t>
            </a:r>
            <a:endParaRPr lang="sr-Latn-RS" sz="3200" dirty="0">
              <a:latin typeface="+mn-lt"/>
            </a:endParaRPr>
          </a:p>
        </p:txBody>
      </p:sp>
      <p:pic>
        <p:nvPicPr>
          <p:cNvPr id="1026" name="Picture 2" descr="15,805 Subsidiary Images, Stock Photos, 3D objects, &amp; Vectors | Shutterstock">
            <a:extLst>
              <a:ext uri="{FF2B5EF4-FFF2-40B4-BE49-F238E27FC236}">
                <a16:creationId xmlns:a16="http://schemas.microsoft.com/office/drawing/2014/main" id="{3EF19735-F0B0-7E0D-F186-A092D5233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4" y="4511353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12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317531"/>
            <a:ext cx="11067690" cy="4395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6. Идеја да матично друштво Х попише укупну покретну имовину и непокретну имовину на основу елабората, па да касније излучним пријавама остала лица захтевају излучење је одбачена као непотребно компликована. Одлучено је да се </a:t>
            </a:r>
            <a:r>
              <a:rPr lang="sr-Cyrl-RS" sz="2400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попис</a:t>
            </a: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 изврши на основу књиговодствене евиденције као доказа о власништву покретне имовине.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7. Формирано је више комисија за попис у сваком друштву;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8.Донета је одлука да се </a:t>
            </a:r>
            <a:r>
              <a:rPr lang="sr-Cyrl-RS" sz="2400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ангажује вештак грађевинске струке</a:t>
            </a: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 ради дефинисања/поделе објеката који припадају сваком друштву и </a:t>
            </a:r>
            <a:r>
              <a:rPr lang="sr-Cyrl-RS" sz="2400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геометра</a:t>
            </a:r>
            <a:r>
              <a:rPr lang="sr-Cyrl-RS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 ради идентификације и снимања неевидентираних објеката на парцели. Даље, на основу поделе објеката, задатак геометра је утврђивање начина коришћења парцеле.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Донете одлуке</a:t>
            </a:r>
          </a:p>
        </p:txBody>
      </p:sp>
    </p:spTree>
    <p:extLst>
      <p:ext uri="{BB962C8B-B14F-4D97-AF65-F5344CB8AC3E}">
        <p14:creationId xmlns:p14="http://schemas.microsoft.com/office/powerpoint/2010/main" val="3169910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317531"/>
            <a:ext cx="110676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9. Организовано је </a:t>
            </a:r>
            <a:r>
              <a:rPr lang="ru-RU" sz="2400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обраћање запосленима </a:t>
            </a: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у компанији у управној згради где су информисани о последицама стечаја. На организованом обраћању стечајног управника, запослени радници и бивши запослени радници упознати су са стечајним поступком и начином за остваривање њихових права;</a:t>
            </a:r>
          </a:p>
          <a:p>
            <a:pPr algn="just"/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10. Организовано је рачуноводство стечајног дужника које ће пружити повериоцима информације о потраживањима и начинима за пријављивање. Обучени су радници који ће бити ангажовани код стечајног дужника у наредним данима за </a:t>
            </a:r>
            <a:r>
              <a:rPr lang="ru-RU" sz="2400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помоћ бившим радницима око попуњавања пријаве</a:t>
            </a:r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. Такође, информисани су о правима која могу остварити од фонда солидарности.</a:t>
            </a:r>
          </a:p>
          <a:p>
            <a:pPr algn="just"/>
            <a:endParaRPr lang="ru-RU" sz="24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Донете одлуке</a:t>
            </a:r>
          </a:p>
        </p:txBody>
      </p:sp>
    </p:spTree>
    <p:extLst>
      <p:ext uri="{BB962C8B-B14F-4D97-AF65-F5344CB8AC3E}">
        <p14:creationId xmlns:p14="http://schemas.microsoft.com/office/powerpoint/2010/main" val="1938436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317531"/>
            <a:ext cx="11067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kern="0" dirty="0">
                <a:ea typeface="Calibri" panose="020F0502020204030204" pitchFamily="34" charset="0"/>
                <a:cs typeface="Times New Roman" panose="02020603050405020304" pitchFamily="18" charset="0"/>
              </a:rPr>
              <a:t>Применом унапред дефинисане процедуре у поступању, одређивањем приоритета у конкретном поступку и применом контролне листе у значајној мери смањена је могућност појаве нежељених ситуација.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Закључак</a:t>
            </a:r>
          </a:p>
        </p:txBody>
      </p:sp>
    </p:spTree>
    <p:extLst>
      <p:ext uri="{BB962C8B-B14F-4D97-AF65-F5344CB8AC3E}">
        <p14:creationId xmlns:p14="http://schemas.microsoft.com/office/powerpoint/2010/main" val="840512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3719-EA96-83CB-8222-CD153AB08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521" y="933323"/>
            <a:ext cx="6891050" cy="414780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sr-Cyrl-RS" sz="6000" b="1" dirty="0">
                <a:latin typeface="+mn-lt"/>
              </a:rPr>
              <a:t>ХВАЛА НА ПАЖЊИ</a:t>
            </a:r>
            <a:endParaRPr lang="en-US" sz="6000" b="1" dirty="0">
              <a:latin typeface="+mn-lt"/>
            </a:endParaRP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3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2C7CDC-647F-9A52-91D9-772935BE5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r-R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BD9880A-D34C-5A93-808B-3ECCAF8EF1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0401" b="20401"/>
          <a:stretch>
            <a:fillRect/>
          </a:stretch>
        </p:blipFill>
        <p:spPr>
          <a:xfrm>
            <a:off x="-119270" y="0"/>
            <a:ext cx="12396084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7E1159-55FD-6C52-10ED-6D2DBB4AD115}"/>
              </a:ext>
            </a:extLst>
          </p:cNvPr>
          <p:cNvSpPr txBox="1"/>
          <p:nvPr/>
        </p:nvSpPr>
        <p:spPr>
          <a:xfrm>
            <a:off x="8038769" y="5510254"/>
            <a:ext cx="393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3600" b="1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Пауза 15 мин</a:t>
            </a:r>
            <a:endParaRPr lang="sr-RS" sz="3600" b="1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0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5359A4-329C-9376-1BC6-BB30D0E2A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75429"/>
            <a:ext cx="10515600" cy="292147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У зависним друштвима 5</a:t>
            </a:r>
            <a:r>
              <a:rPr lang="sr-Latn-RS" sz="2400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 6 није отворен стечајни поступак;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У зависном друштву 7, отворен је стечајни поступак, али је друштво дислоцирано од осталих друштава;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У зависном друштву 8, није отворен стечајни поступак, друштво наставља производњу иако постоји стечајни разлог у складу са чланом 11 Закона о стечају;</a:t>
            </a:r>
          </a:p>
          <a:p>
            <a:endParaRPr lang="sr-Latn-R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8E20-3540-FA3E-FF17-E50247819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476655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Анализа случаја</a:t>
            </a:r>
            <a:endParaRPr lang="sr-Latn-R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58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8E20-3540-FA3E-FF17-E50247819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476655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Припрема стечајног управника пред улазак у посед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C5F48-6547-0866-93C9-5E9501978417}"/>
              </a:ext>
            </a:extLst>
          </p:cNvPr>
          <p:cNvSpPr txBox="1"/>
          <p:nvPr/>
        </p:nvSpPr>
        <p:spPr>
          <a:xfrm>
            <a:off x="508437" y="2240305"/>
            <a:ext cx="39987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Распоредити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улоге и задатке особљу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канцеларије стечајног управника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3677A6-756C-B87E-2139-D36DB769E084}"/>
              </a:ext>
            </a:extLst>
          </p:cNvPr>
          <p:cNvSpPr txBox="1"/>
          <p:nvPr/>
        </p:nvSpPr>
        <p:spPr>
          <a:xfrm>
            <a:off x="573287" y="4201835"/>
            <a:ext cx="39338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Припремити сва потребна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обавештења</a:t>
            </a:r>
            <a:r>
              <a:rPr lang="sr-Cyrl-R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записник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(о уласку у посед)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C88D4-2ED4-937B-CFE7-49965EE4EA2D}"/>
              </a:ext>
            </a:extLst>
          </p:cNvPr>
          <p:cNvSpPr txBox="1"/>
          <p:nvPr/>
        </p:nvSpPr>
        <p:spPr>
          <a:xfrm>
            <a:off x="4835812" y="1686308"/>
            <a:ext cx="6945300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Распоређени су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улоге и задаци особља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канцеларије стечајног управника. Одређена су лица која ће бити присутна на примопредаји приликом уласка у посед стечајног дужника. Одређена су лица која ће прегледати документацију стечајног дужника;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C3207-C685-1ED5-CF9C-5C5E69FEAF62}"/>
              </a:ext>
            </a:extLst>
          </p:cNvPr>
          <p:cNvSpPr txBox="1"/>
          <p:nvPr/>
        </p:nvSpPr>
        <p:spPr>
          <a:xfrm>
            <a:off x="4835812" y="4386502"/>
            <a:ext cx="6945299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Припремљена су сва потребна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обавештења</a:t>
            </a:r>
            <a:r>
              <a:rPr lang="sr-Cyrl-R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записник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(о уласку у посед);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87D44E-F35D-FBB9-18C3-8E538470A17B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4507148" y="2840470"/>
            <a:ext cx="328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6C85F2-21AD-5045-A1E8-422D02015671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4507148" y="4802000"/>
            <a:ext cx="3286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71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8E20-3540-FA3E-FF17-E50247819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476655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Припрема стечајног управника пред улазак у посед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78481-45C6-2519-0F1B-2C3C244A08D0}"/>
              </a:ext>
            </a:extLst>
          </p:cNvPr>
          <p:cNvSpPr txBox="1"/>
          <p:nvPr/>
        </p:nvSpPr>
        <p:spPr>
          <a:xfrm>
            <a:off x="409493" y="3703689"/>
            <a:ext cx="36436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Организовати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упознавање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са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 власницима, директорима или менаџментом предузећа 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CB6C3-C8D0-A096-3998-4A443B3E865E}"/>
              </a:ext>
            </a:extLst>
          </p:cNvPr>
          <p:cNvSpPr txBox="1"/>
          <p:nvPr/>
        </p:nvSpPr>
        <p:spPr>
          <a:xfrm>
            <a:off x="325187" y="1502285"/>
            <a:ext cx="37280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Организовати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Обезбеђење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код стечајног дужника.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2581C-A7BA-30F5-CCF1-9D63E7C7DD7A}"/>
              </a:ext>
            </a:extLst>
          </p:cNvPr>
          <p:cNvSpPr txBox="1"/>
          <p:nvPr/>
        </p:nvSpPr>
        <p:spPr>
          <a:xfrm>
            <a:off x="4316420" y="1317620"/>
            <a:ext cx="7605872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 стечајног дужника</a:t>
            </a:r>
            <a:r>
              <a:rPr lang="sr-Latn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ea typeface="Calibri" panose="020F0502020204030204" pitchFamily="34" charset="0"/>
                <a:cs typeface="Times New Roman" panose="02020603050405020304" pitchFamily="18" charset="0"/>
              </a:rPr>
              <a:t>организована је</a:t>
            </a:r>
            <a:r>
              <a:rPr lang="sr-Cyrl-R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самозаштита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Формирана је од запослених радника стечајног дужника. Планирано је да се одлука о обезбеђењу донесе након посете стечајном дужнику;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72BBF4-2298-2058-B8F6-3494975011E2}"/>
              </a:ext>
            </a:extLst>
          </p:cNvPr>
          <p:cNvSpPr txBox="1"/>
          <p:nvPr/>
        </p:nvSpPr>
        <p:spPr>
          <a:xfrm>
            <a:off x="4316419" y="2965025"/>
            <a:ext cx="7605872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 се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обавио разговор 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 бившим директором стечајног дужника и главним књиговођом. </a:t>
            </a:r>
            <a:r>
              <a:rPr lang="sr-Cyrl-RS" sz="2400" dirty="0"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 основу разговора, стечајни управник је стекао утисак о стечају.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Потврђен је датум посете 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дужнику. </a:t>
            </a:r>
            <a:r>
              <a:rPr lang="sr-Cyrl-RS" sz="2400" dirty="0"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иректор стечајног дужника је најавио примопредају осталим лицима која су имала посебна задужења (књиговодство, синдикат радника, остала лица), а како би овлашћена лица већ почела припрему докумената за примопредају или била присутна приликом примопредаје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C8AF08-3A6E-3F88-85F1-3CF2D27FBCDC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4053191" y="2102450"/>
            <a:ext cx="2632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01D159-37B5-65FA-568D-767588DEFF6D}"/>
              </a:ext>
            </a:extLst>
          </p:cNvPr>
          <p:cNvCxnSpPr>
            <a:cxnSpLocks/>
            <a:stCxn id="2" idx="3"/>
            <a:endCxn id="12" idx="1"/>
          </p:cNvCxnSpPr>
          <p:nvPr/>
        </p:nvCxnSpPr>
        <p:spPr>
          <a:xfrm>
            <a:off x="4053191" y="4673185"/>
            <a:ext cx="263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37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4DCECA-744E-167F-60C6-605CD6A067B8}"/>
              </a:ext>
            </a:extLst>
          </p:cNvPr>
          <p:cNvSpPr txBox="1"/>
          <p:nvPr/>
        </p:nvSpPr>
        <p:spPr>
          <a:xfrm>
            <a:off x="838200" y="1630029"/>
            <a:ext cx="110676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 је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одредио простор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 управној згради за примопредају. </a:t>
            </a:r>
            <a:endParaRPr lang="sr-Latn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Latn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Ради се о канцеларији која је претходно намењена генералном директору друштва Х. Установљено је да у наведеној просторији стечајни управник може радити поверљиво. </a:t>
            </a:r>
            <a:endParaRPr lang="sr-Latn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Latn-R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Канцеларија је довољно велика за упознавање запослених са правима и обавезама која ће имати у стечајном поступку;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0F4CF0-2245-8B55-B4F8-F940AD8D2C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pPr algn="ctr"/>
            <a:r>
              <a:rPr lang="ru-RU" sz="3200" dirty="0">
                <a:latin typeface="+mn-lt"/>
              </a:rPr>
              <a:t>Радње приликом посете просторијама стечајног дужника</a:t>
            </a:r>
          </a:p>
        </p:txBody>
      </p:sp>
    </p:spTree>
    <p:extLst>
      <p:ext uri="{BB962C8B-B14F-4D97-AF65-F5344CB8AC3E}">
        <p14:creationId xmlns:p14="http://schemas.microsoft.com/office/powerpoint/2010/main" val="177967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4DCECA-744E-167F-60C6-605CD6A067B8}"/>
              </a:ext>
            </a:extLst>
          </p:cNvPr>
          <p:cNvSpPr txBox="1"/>
          <p:nvPr/>
        </p:nvSpPr>
        <p:spPr>
          <a:xfrm>
            <a:off x="838200" y="1630029"/>
            <a:ext cx="110676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Обављен је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разговор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 и добијене су информације о: кључним члановима особља и њихове улоге, </a:t>
            </a:r>
            <a:r>
              <a:rPr lang="ru-RU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хитне ствари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које треба обавити (кварљива роба), детаље о свим поступцима и правним </a:t>
            </a:r>
            <a:r>
              <a:rPr lang="ru-RU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активностима које су у току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(повраћај имовине, примљене притужбе или управне инспекције,  итд), детаљима банковног рачуна и </a:t>
            </a:r>
            <a:r>
              <a:rPr lang="ru-RU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приближном стању готовине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све </a:t>
            </a:r>
            <a:r>
              <a:rPr lang="ru-RU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локације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којима стечајни дужник односно његови запослени раде или које су део имовине стечајног дужника (укључујући објекте за складиштење, као и евентуално постојеће објекте у којима се складишти архива стечајног дужника или други пословни подаци било у папирном било у електронском облику), </a:t>
            </a:r>
            <a:r>
              <a:rPr lang="ru-RU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кључним купцима код којих су радови у току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/неиспоручена а плаћена роба/незавршени уговори,  евентуално </a:t>
            </a:r>
            <a:r>
              <a:rPr lang="ru-RU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постојећи ризицима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здравље и безбедност којима је потребна хитна пажња.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0F4CF0-2245-8B55-B4F8-F940AD8D2C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pPr algn="ctr"/>
            <a:r>
              <a:rPr lang="ru-RU" sz="3200" dirty="0">
                <a:latin typeface="+mn-lt"/>
              </a:rPr>
              <a:t>Радње приликом посете просторијама стечајног дужника</a:t>
            </a:r>
          </a:p>
        </p:txBody>
      </p:sp>
    </p:spTree>
    <p:extLst>
      <p:ext uri="{BB962C8B-B14F-4D97-AF65-F5344CB8AC3E}">
        <p14:creationId xmlns:p14="http://schemas.microsoft.com/office/powerpoint/2010/main" val="150084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489161"/>
            <a:ext cx="110676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-Добијен је списак тренутних поверилаца и неплаћених добављача, адресе и износе дуговања;</a:t>
            </a:r>
            <a:endParaRPr lang="sr-Latn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-Добијене су информације о радовима у току који још нису фактурисани;</a:t>
            </a:r>
          </a:p>
          <a:p>
            <a:pPr algn="just"/>
            <a:endParaRPr lang="sr-Latn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-Испитани су регистри постројења и опреме.</a:t>
            </a:r>
          </a:p>
          <a:p>
            <a:pPr algn="just"/>
            <a:endParaRPr lang="sr-Latn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-Испитани су детаљи о извршеним поруџбинама/још нису фактурисани, стандардни уговори са купцима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д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етаљи о новим поруџбинама / радовима који нису започети;</a:t>
            </a:r>
          </a:p>
          <a:p>
            <a:pPr algn="just"/>
            <a:endParaRPr lang="sr-Latn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-Инвентар залиха/постројења и опреме/возила;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Интервју кључног особља</a:t>
            </a:r>
          </a:p>
        </p:txBody>
      </p:sp>
    </p:spTree>
    <p:extLst>
      <p:ext uri="{BB962C8B-B14F-4D97-AF65-F5344CB8AC3E}">
        <p14:creationId xmlns:p14="http://schemas.microsoft.com/office/powerpoint/2010/main" val="408657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F4D3F-BAB5-6D0E-9DBB-FA5ACCE1B181}"/>
              </a:ext>
            </a:extLst>
          </p:cNvPr>
          <p:cNvSpPr txBox="1"/>
          <p:nvPr/>
        </p:nvSpPr>
        <p:spPr>
          <a:xfrm>
            <a:off x="838200" y="1592924"/>
            <a:ext cx="110676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-Списак запослених;</a:t>
            </a:r>
            <a:endParaRPr lang="sr-Latn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-Износи дуговања/плате;</a:t>
            </a:r>
          </a:p>
          <a:p>
            <a:pPr algn="just"/>
            <a:endParaRPr lang="sr-Latn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-Уговори о раду;</a:t>
            </a:r>
          </a:p>
          <a:p>
            <a:pPr algn="just"/>
            <a:endParaRPr lang="sr-Latn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-Власничке исправе за пословну имовину и имовину;</a:t>
            </a:r>
          </a:p>
          <a:p>
            <a:pPr algn="just"/>
            <a:endParaRPr lang="sr-Latn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-Детаљи о свим правним радњама у току;</a:t>
            </a:r>
          </a:p>
          <a:p>
            <a:pPr algn="just"/>
            <a:endParaRPr lang="sr-Latn-R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-Д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 ли компанија има осигурано покриће у погледу просторија и имовине.</a:t>
            </a:r>
          </a:p>
          <a:p>
            <a:pPr algn="just"/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07A862-E4F0-BCCA-BB3C-F5E60443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Интервју кључног особља</a:t>
            </a:r>
          </a:p>
        </p:txBody>
      </p:sp>
    </p:spTree>
    <p:extLst>
      <p:ext uri="{BB962C8B-B14F-4D97-AF65-F5344CB8AC3E}">
        <p14:creationId xmlns:p14="http://schemas.microsoft.com/office/powerpoint/2010/main" val="345506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i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C1F2D5D412145895B372EE30D1476" ma:contentTypeVersion="19" ma:contentTypeDescription="Create a new document." ma:contentTypeScope="" ma:versionID="e89829103baa412ae9f324af6006d608">
  <xsd:schema xmlns:xsd="http://www.w3.org/2001/XMLSchema" xmlns:xs="http://www.w3.org/2001/XMLSchema" xmlns:p="http://schemas.microsoft.com/office/2006/metadata/properties" xmlns:ns2="14a4c7eb-f6e3-410b-8bc7-bcbd463cc259" xmlns:ns3="198f3a57-6bf6-4746-a3af-d88405e89332" xmlns:ns4="ac0f2cb4-908e-41c7-976c-eb68511c53aa" targetNamespace="http://schemas.microsoft.com/office/2006/metadata/properties" ma:root="true" ma:fieldsID="f08d93ae56413a116e480bc309378151" ns2:_="" ns3:_="" ns4:_="">
    <xsd:import namespace="14a4c7eb-f6e3-410b-8bc7-bcbd463cc259"/>
    <xsd:import namespace="198f3a57-6bf6-4746-a3af-d88405e89332"/>
    <xsd:import namespace="ac0f2cb4-908e-41c7-976c-eb68511c5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4c7eb-f6e3-410b-8bc7-bcbd463cc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f3a57-6bf6-4746-a3af-d88405e893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c54ef55-94a5-4245-9539-9503d4867bcb}" ma:internalName="TaxCatchAll" ma:showField="CatchAllData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9c87da95-7b2f-439f-bfd9-321fc51f6870" value=""/>
  <element uid="214105f6-acd4-485a-afa0-a0b988f7534c" value=""/>
</sisl>
</file>

<file path=customXml/itemProps1.xml><?xml version="1.0" encoding="utf-8"?>
<ds:datastoreItem xmlns:ds="http://schemas.openxmlformats.org/officeDocument/2006/customXml" ds:itemID="{6573947A-ED7A-4E9D-BECB-624B28CEDA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4A5BC1-49AF-4858-8C54-764600332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4c7eb-f6e3-410b-8bc7-bcbd463cc259"/>
    <ds:schemaRef ds:uri="198f3a57-6bf6-4746-a3af-d88405e89332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2EE918-158E-4678-A0B0-D0B232BD657C}">
  <ds:schemaRefs>
    <ds:schemaRef ds:uri="http://www.w3.org/2001/XMLSchema"/>
    <ds:schemaRef ds:uri="http://www.boldonjames.com/2008/01/sie/internal/label"/>
  </ds:schemaRefs>
</ds:datastoreItem>
</file>

<file path=docMetadata/LabelInfo.xml><?xml version="1.0" encoding="utf-8"?>
<clbl:labelList xmlns:clbl="http://schemas.microsoft.com/office/2020/mipLabelMetadata">
  <clbl:label id="{172f4752-6874-4876-bad5-e6d61f991171}" enabled="0" method="" siteId="{172f4752-6874-4876-bad5-e6d61f9911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8477</TotalTime>
  <Words>1830</Words>
  <Application>Microsoft Office PowerPoint</Application>
  <PresentationFormat>Widescreen</PresentationFormat>
  <Paragraphs>135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Zoller</dc:creator>
  <cp:keywords>[EBRD/NON-BANK USE]</cp:keywords>
  <cp:lastModifiedBy>Branka Vesovic</cp:lastModifiedBy>
  <cp:revision>49</cp:revision>
  <dcterms:created xsi:type="dcterms:W3CDTF">2024-02-02T09:43:20Z</dcterms:created>
  <dcterms:modified xsi:type="dcterms:W3CDTF">2024-03-14T13:50:27Z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c03253d6-50a2-4244-815d-9f35d6df21b5</vt:lpwstr>
  </property>
  <property fmtid="{D5CDD505-2E9C-101B-9397-08002B2CF9AE}" pid="3" name="bjClsUserRVM">
    <vt:lpwstr>[]</vt:lpwstr>
  </property>
  <property fmtid="{D5CDD505-2E9C-101B-9397-08002B2CF9AE}" pid="4" name="bjSaver">
    <vt:lpwstr>4ON0lCknkJIuQWwEtxfwDkdhYN+H0380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6" name="bjDocumentLabelXML-0">
    <vt:lpwstr>ames.com/2008/01/sie/internal/label"&gt;&lt;element uid="9c87da95-7b2f-439f-bfd9-321fc51f6870" value="" /&gt;&lt;element uid="214105f6-acd4-485a-afa0-a0b988f7534c" value="" /&gt;&lt;/sisl&gt;</vt:lpwstr>
  </property>
  <property fmtid="{D5CDD505-2E9C-101B-9397-08002B2CF9AE}" pid="7" name="bjDocumentSecurityLabel">
    <vt:lpwstr>NON-BANK USE</vt:lpwstr>
  </property>
</Properties>
</file>